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1.png" ContentType="image/png"/>
  <Override PartName="/ppt/media/hdphoto6.wdp" ContentType="image/vnd.ms-photo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5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32.png" ContentType="image/png"/>
  <Override PartName="/ppt/media/image6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33.png" ContentType="image/png"/>
  <Override PartName="/ppt/media/hdphoto3.wdp" ContentType="image/vnd.ms-photo"/>
  <Override PartName="/ppt/media/image7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34.png" ContentType="image/png"/>
  <Override PartName="/ppt/media/hdphoto4.wdp" ContentType="image/vnd.ms-photo"/>
  <Override PartName="/ppt/media/image10.png" ContentType="image/png"/>
  <Override PartName="/ppt/media/image107.png" ContentType="image/png"/>
  <Override PartName="/ppt/media/image47.png" ContentType="image/png"/>
  <Override PartName="/ppt/media/image35.png" ContentType="image/png"/>
  <Override PartName="/ppt/media/image18.png" ContentType="image/png"/>
  <Override PartName="/ppt/media/image86.png" ContentType="image/png"/>
  <Override PartName="/ppt/media/image39.png" ContentType="image/png"/>
  <Override PartName="/ppt/media/image37.png" ContentType="image/png"/>
  <Override PartName="/ppt/media/image102.png" ContentType="image/png"/>
  <Override PartName="/ppt/media/hdphoto7.wdp" ContentType="image/vnd.ms-photo"/>
  <Override PartName="/ppt/media/image43.png" ContentType="image/png"/>
  <Override PartName="/ppt/media/image105.jpeg" ContentType="image/jpeg"/>
  <Override PartName="/ppt/media/hdphoto9.wdp" ContentType="image/vnd.ms-photo"/>
  <Override PartName="/ppt/media/image104.png" ContentType="image/png"/>
  <Override PartName="/ppt/media/image38.png" ContentType="image/png"/>
  <Override PartName="/ppt/media/image44.png" ContentType="image/png"/>
  <Override PartName="/ppt/media/image62.png" ContentType="image/png"/>
  <Override PartName="/ppt/media/hdphoto11.wdp" ContentType="image/vnd.ms-photo"/>
  <Override PartName="/ppt/media/image106.png" ContentType="image/png"/>
  <Override PartName="/ppt/media/image20.png" ContentType="image/png"/>
  <Override PartName="/ppt/media/hdphoto27.wdp" ContentType="image/vnd.ms-photo"/>
  <Override PartName="/ppt/media/image78.png" ContentType="image/png"/>
  <Override PartName="/ppt/media/image45.png" ContentType="image/png"/>
  <Override PartName="/ppt/media/image63.png" ContentType="image/png"/>
  <Override PartName="/ppt/media/hdphoto12.wdp" ContentType="image/vnd.ms-photo"/>
  <Override PartName="/ppt/media/image42.png" ContentType="image/png"/>
  <Override PartName="/ppt/media/image46.png" ContentType="image/png"/>
  <Override PartName="/ppt/media/hdphoto8.wdp" ContentType="image/vnd.ms-photo"/>
  <Override PartName="/ppt/media/image103.png" ContentType="image/png"/>
  <Override PartName="/ppt/media/image108.png" ContentType="image/png"/>
  <Override PartName="/ppt/media/image11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41.png" ContentType="image/png"/>
  <Override PartName="/ppt/media/hdphoto10.wdp" ContentType="image/vnd.ms-photo"/>
  <Override PartName="/ppt/media/image61.png" ContentType="image/png"/>
  <Override PartName="/ppt/media/image40.png" ContentType="image/png"/>
  <Override PartName="/ppt/media/image26.png" ContentType="image/png"/>
  <Override PartName="/ppt/media/image94.png" ContentType="image/png"/>
  <Override PartName="/ppt/media/image25.png" ContentType="image/png"/>
  <Override PartName="/ppt/media/image93.png" ContentType="image/png"/>
  <Override PartName="/ppt/media/image24.png" ContentType="image/png"/>
  <Override PartName="/ppt/media/image92.png" ContentType="image/png"/>
  <Override PartName="/ppt/media/image95.png" ContentType="image/png"/>
  <Override PartName="/ppt/media/image27.png" ContentType="image/png"/>
  <Override PartName="/ppt/media/image36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9.png" ContentType="image/png"/>
  <Override PartName="/ppt/media/image31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21.png" ContentType="image/png"/>
  <Override PartName="/ppt/media/image90.png" ContentType="image/png"/>
  <Override PartName="/ppt/media/image22.png" ContentType="image/png"/>
  <Override PartName="/ppt/media/image91.png" ContentType="image/png"/>
  <Override PartName="/ppt/media/image23.png" ContentType="image/png"/>
  <Override PartName="/ppt/media/image48.png" ContentType="image/png"/>
  <Override PartName="/ppt/media/image49.png" ContentType="image/png"/>
  <Override PartName="/ppt/media/hdphoto5.wdp" ContentType="image/vnd.ms-photo"/>
  <Override PartName="/ppt/media/image100.png" ContentType="image/png"/>
  <Override PartName="/ppt/media/hdphoto13.wdp" ContentType="image/vnd.ms-photo"/>
  <Override PartName="/ppt/media/image64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hdphoto14.wdp" ContentType="image/vnd.ms-photo"/>
  <Override PartName="/ppt/media/image65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hdphoto15.wdp" ContentType="image/vnd.ms-photo"/>
  <Override PartName="/ppt/media/image66.png" ContentType="image/png"/>
  <Override PartName="/ppt/media/image58.png" ContentType="image/png"/>
  <Override PartName="/ppt/media/image59.png" ContentType="image/png"/>
  <Override PartName="/ppt/media/image60.png" ContentType="image/png"/>
  <Override PartName="/ppt/media/hdphoto16.wdp" ContentType="image/vnd.ms-photo"/>
  <Override PartName="/ppt/media/image67.png" ContentType="image/png"/>
  <Override PartName="/ppt/media/hdphoto17.wdp" ContentType="image/vnd.ms-photo"/>
  <Override PartName="/ppt/media/image68.png" ContentType="image/png"/>
  <Override PartName="/ppt/media/image69.png" ContentType="image/png"/>
  <Override PartName="/ppt/media/hdphoto1.wdp" ContentType="image/vnd.ms-photo"/>
  <Override PartName="/ppt/media/hdphoto18.wdp" ContentType="image/vnd.ms-photo"/>
  <Override PartName="/ppt/media/image70.png" ContentType="image/png"/>
  <Override PartName="/ppt/media/image71.png" ContentType="image/png"/>
  <Override PartName="/ppt/media/hdphoto20.wdp" ContentType="image/vnd.ms-photo"/>
  <Override PartName="/ppt/media/image72.png" ContentType="image/png"/>
  <Override PartName="/ppt/media/hdphoto21.wdp" ContentType="image/vnd.ms-photo"/>
  <Override PartName="/ppt/media/image73.png" ContentType="image/png"/>
  <Override PartName="/ppt/media/hdphoto22.wdp" ContentType="image/vnd.ms-photo"/>
  <Override PartName="/ppt/media/hdphoto2.wdp" ContentType="image/vnd.ms-photo"/>
  <Override PartName="/ppt/media/hdphoto19.wdp" ContentType="image/vnd.ms-photo"/>
  <Override PartName="/ppt/media/image74.png" ContentType="image/png"/>
  <Override PartName="/ppt/media/hdphoto23.wdp" ContentType="image/vnd.ms-photo"/>
  <Override PartName="/ppt/media/image75.png" ContentType="image/png"/>
  <Override PartName="/ppt/media/hdphoto24.wdp" ContentType="image/vnd.ms-photo"/>
  <Override PartName="/ppt/media/image76.png" ContentType="image/png"/>
  <Override PartName="/ppt/media/hdphoto25.wdp" ContentType="image/vnd.ms-photo"/>
  <Override PartName="/ppt/media/image77.png" ContentType="image/png"/>
  <Override PartName="/ppt/media/hdphoto26.wdp" ContentType="image/vnd.ms-photo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microsoft.com/office/2007/relationships/hdphoto" Target="../media/hdphoto10.wdp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microsoft.com/office/2007/relationships/hdphoto" Target="../media/hdphoto11.wdp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microsoft.com/office/2007/relationships/hdphoto" Target="../media/hdphoto12.wdp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microsoft.com/office/2007/relationships/hdphoto" Target="../media/hdphoto13.wdp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microsoft.com/office/2007/relationships/hdphoto" Target="../media/hdphoto14.wdp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microsoft.com/office/2007/relationships/hdphoto" Target="../media/hdphoto15.wdp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microsoft.com/office/2007/relationships/hdphoto" Target="../media/hdphoto16.wdp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microsoft.com/office/2007/relationships/hdphoto" Target="../media/hdphoto17.wdp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microsoft.com/office/2007/relationships/hdphoto" Target="../media/hdphoto18.wdp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microsoft.com/office/2007/relationships/hdphoto" Target="../media/hdphoto19.wdp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microsoft.com/office/2007/relationships/hdphoto" Target="../media/hdphoto20.wdp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microsoft.com/office/2007/relationships/hdphoto" Target="../media/hdphoto21.wdp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microsoft.com/office/2007/relationships/hdphoto" Target="../media/hdphoto22.wdp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microsoft.com/office/2007/relationships/hdphoto" Target="../media/hdphoto23.wdp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microsoft.com/office/2007/relationships/hdphoto" Target="../media/hdphoto24.wdp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microsoft.com/office/2007/relationships/hdphoto" Target="../media/hdphoto25.wdp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microsoft.com/office/2007/relationships/hdphoto" Target="../media/hdphoto26.wdp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7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microsoft.com/office/2007/relationships/hdphoto" Target="../media/hdphoto27.wdp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hyperlink" Target="https://www.everis.com/brazil/pt-br" TargetMode="External"/><Relationship Id="rId7" Type="http://schemas.openxmlformats.org/officeDocument/2006/relationships/hyperlink" Target="https://www.everis.com/brazil/pt-br" TargetMode="External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3.wdp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microsoft.com/office/2007/relationships/hdphoto" Target="../media/hdphoto4.wdp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../media/hdphoto5.wdp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6.wdp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microsoft.com/office/2007/relationships/hdphoto" Target="../media/hdphoto7.wdp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microsoft.com/office/2007/relationships/hdphoto" Target="../media/hdphoto8.wdp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microsoft.com/office/2007/relationships/hdphoto" Target="../media/hdphoto9.wdp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0"/>
            <a:ext cx="12203280" cy="6855120"/>
            <a:chOff x="0" y="0"/>
            <a:chExt cx="12203280" cy="6855120"/>
          </a:xfrm>
        </p:grpSpPr>
        <p:pic>
          <p:nvPicPr>
            <p:cNvPr id="77" name="Imagem 4" descr=""/>
            <p:cNvPicPr/>
            <p:nvPr/>
          </p:nvPicPr>
          <p:blipFill>
            <a:blip r:embed="rId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colorTemp="11200" sat="0"/>
                      </a14:imgEffect>
                    </a14:imgLayer>
                  </a14:imgProps>
                </a:ext>
              </a:extLst>
            </a:blip>
            <a:srcRect l="12226" t="6997" r="3851" b="20280"/>
            <a:stretch/>
          </p:blipFill>
          <p:spPr>
            <a:xfrm>
              <a:off x="6641280" y="0"/>
              <a:ext cx="556200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" name="CustomShape 2"/>
            <p:cNvSpPr/>
            <p:nvPr/>
          </p:nvSpPr>
          <p:spPr>
            <a:xfrm>
              <a:off x="0" y="0"/>
              <a:ext cx="12189240" cy="685512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CustomShape 3"/>
          <p:cNvSpPr/>
          <p:nvPr/>
        </p:nvSpPr>
        <p:spPr>
          <a:xfrm>
            <a:off x="447120" y="1864440"/>
            <a:ext cx="702072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5600" spc="-1" strike="noStrike">
                <a:solidFill>
                  <a:srgbClr val="0d0d0d"/>
                </a:solidFill>
                <a:latin typeface="Arial"/>
                <a:ea typeface="DejaVu Sans"/>
              </a:rPr>
              <a:t>Orientação a Objetos com Java</a:t>
            </a:r>
            <a:endParaRPr b="0" lang="pt-BR" sz="5600" spc="-1" strike="noStrike">
              <a:latin typeface="Arial"/>
            </a:endParaRPr>
          </a:p>
        </p:txBody>
      </p:sp>
      <p:pic>
        <p:nvPicPr>
          <p:cNvPr id="80" name="Imagem 8" descr="Logotipo da Everis, an NTT Data Company"/>
          <p:cNvPicPr/>
          <p:nvPr/>
        </p:nvPicPr>
        <p:blipFill>
          <a:blip r:embed="rId3"/>
          <a:stretch/>
        </p:blipFill>
        <p:spPr>
          <a:xfrm>
            <a:off x="195480" y="1100160"/>
            <a:ext cx="2420280" cy="1609920"/>
          </a:xfrm>
          <a:prstGeom prst="rect">
            <a:avLst/>
          </a:prstGeom>
          <a:ln>
            <a:noFill/>
          </a:ln>
        </p:spPr>
      </p:pic>
      <p:pic>
        <p:nvPicPr>
          <p:cNvPr id="81" name="Imagem 10" descr="Logotipo do Autismo Tech 2021"/>
          <p:cNvPicPr/>
          <p:nvPr/>
        </p:nvPicPr>
        <p:blipFill>
          <a:blip r:embed="rId4"/>
          <a:stretch/>
        </p:blipFill>
        <p:spPr>
          <a:xfrm>
            <a:off x="7810200" y="3708360"/>
            <a:ext cx="4732560" cy="3220920"/>
          </a:xfrm>
          <a:prstGeom prst="rect">
            <a:avLst/>
          </a:prstGeom>
          <a:ln>
            <a:noFill/>
          </a:ln>
        </p:spPr>
      </p:pic>
      <p:pic>
        <p:nvPicPr>
          <p:cNvPr id="82" name="Imagem 12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651960" y="6073920"/>
            <a:ext cx="2195280" cy="31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m 8_2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26600" y="1702440"/>
            <a:ext cx="7635240" cy="24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Mão na massa !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	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- Criando nossa primeira classe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62" name="Imagem 4_2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63" name="Imagem 6_2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8095AA-652E-4B26-8BCC-38983BF94C3C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65" name="Imagem 15_2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Objetos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26600" y="1702440"/>
            <a:ext cx="543996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Classes e Objetos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Objetos e Referência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6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70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B07F990-0A97-47B4-8794-9DD730C4D879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72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Atributos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26600" y="1702440"/>
            <a:ext cx="8417880" cy="22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Acessando os atributos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Manipulando campos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7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77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6B15BD-DEE8-4137-A880-0A95FD3670FA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79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Métodos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nosso primeiro método sem retorno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Como fazer referência a um atributo interno da nossa classe (usando a palavra “this”)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84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F1F734-7122-46D6-A669-D84A614C5BE0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86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Métodos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métodos com retorno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ou não retorno dos métodos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com múltiplos parâmetros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utilizar uma instância como parâmetro?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90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91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133AA9-8267-4072-A281-21CEEA173908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93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Composição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Referências nulas (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null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)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Múltiplas composições (dependência de instâncias)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9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98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0874EE-E9E3-4466-82F2-08AAC8457721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00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Encapsulamento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Porque utilizar encapsulamento 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Diferença entre Public e Private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Getters e Setters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Criando pequenas restrições dentro de getters e setters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04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05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6E68D9-C8DD-4684-B72F-89B6113C33C1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07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Construtor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26600" y="1702440"/>
            <a:ext cx="1107288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o construtor?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Construtor Padrão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Valores padrões de propriedades/atributos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Construtores personalizados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1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12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63E1F14-8D9B-409C-8C06-93EB66233145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14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1440000" y="403560"/>
            <a:ext cx="8955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Atributos e métodos estáticos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26600" y="1861200"/>
            <a:ext cx="918612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são ? (static)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 diferença entre acessar atributos e métodos estáticos direto de uma classe ou de uma instância.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utilizar a palavra </a:t>
            </a:r>
            <a:r>
              <a:rPr b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this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em métodos estáticos 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18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19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D0F850A-D396-4D38-B662-C1DF47E6D399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21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26600" y="1861200"/>
            <a:ext cx="918612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Apresentando o problema com código instável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 resolver esse problema:</a:t>
            </a:r>
            <a:endParaRPr b="0" lang="pt-BR" sz="28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Criar uma classe para cada tipo;</a:t>
            </a:r>
            <a:endParaRPr b="0" lang="pt-BR" sz="24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Remover redundâncias de código (entendendo a palavra “</a:t>
            </a:r>
            <a:r>
              <a:rPr b="0" i="1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extends</a:t>
            </a: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”)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25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26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A09750-9A42-4223-8C99-F68E1114541B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28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5320800" y="686880"/>
            <a:ext cx="57574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Gabriel Felix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320800" y="1546920"/>
            <a:ext cx="575748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4000"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Especialista Sênior Java e Angular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8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B9DF193-C251-4B97-B941-7B724112498A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88" name="Imagem 12" descr=""/>
          <p:cNvPicPr/>
          <p:nvPr/>
        </p:nvPicPr>
        <p:blipFill>
          <a:blip r:embed="rId4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5320800" y="2210760"/>
            <a:ext cx="6023880" cy="36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Desenvolvimento de novas funcionalidades e manutenção de aplicações Java e Angular junto ao Itaú Unibanco.</a:t>
            </a:r>
            <a:endParaRPr b="0" lang="pt-BR" sz="1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Participação na seleção técnica de novos desenvolvedores para o quadro de colaboradores everis.</a:t>
            </a:r>
            <a:endParaRPr b="0" lang="pt-BR" sz="1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Atuação na formação de novos desenvolvedores com perfil </a:t>
            </a:r>
            <a:r>
              <a:rPr b="0" i="1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fullstack</a:t>
            </a: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 (com as tecnologias Java e Angular).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01760" y="1672920"/>
            <a:ext cx="1067940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Sobrescrita de métodos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Encapsulamento: acessando atributos da classe pai na classe filha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Entendendo a diferença entre “super” e “this”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Sobrescrita (@Override) 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versus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Sobrecarga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Relação de construtores da superclasse com a classe subclasse. 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232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33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A97D98-8960-476D-82BC-3945174BD2AB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35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Polimorfismo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26600" y="1861200"/>
            <a:ext cx="1077804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Conceituando com exemplo prático e simples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 que é e para que serve? Aplicando Polimorfismo:</a:t>
            </a:r>
            <a:endParaRPr b="0" lang="pt-BR" sz="2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um tipo mais genérico;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sobrescritos e polimorfismo;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Utilizando </a:t>
            </a:r>
            <a:r>
              <a:rPr b="0" i="1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casting</a:t>
            </a: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 para resolver problemas de utilização de métodos de objetos específicos com referências genéricas.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3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40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858488-4221-432C-AB52-377E864368F5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42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 abstratas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26600" y="1861200"/>
            <a:ext cx="10778040" cy="34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Abstraindo nossa classe mais genérica: posso instanciar classes abstratas?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abstratos: </a:t>
            </a:r>
            <a:endParaRPr b="0" lang="pt-BR" sz="28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Transformando nosso método com características genéricas em abstrato </a:t>
            </a:r>
            <a:endParaRPr b="0" lang="pt-BR" sz="2400" spc="-1" strike="noStrike">
              <a:latin typeface="Arial"/>
            </a:endParaRPr>
          </a:p>
          <a:p>
            <a:pPr lvl="1" marL="685800" indent="-22572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Trebuchet MS"/>
                <a:ea typeface="DejaVu Sans"/>
              </a:rPr>
              <a:t>Passando a responsabilidade de implementação do método abstrato para a classe filho concreta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46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47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62864C-E901-4EC7-9924-BFB7C092E4E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49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Mais um pouco sobre Herança 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52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53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7EF700-F2D7-4AE3-98DF-D66E5BCFD052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55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426600" y="1861200"/>
            <a:ext cx="8284320" cy="44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Herança em vários níveis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Usando Polimorfismo e herança em vários níveis a nosso favor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Posso ter herança múltipla ?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Interfaces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60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61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E7F566-2953-4A02-81FA-2B0242773176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63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838080" y="1825560"/>
            <a:ext cx="1051272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Construindo um contrato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Assinando e cumprindo o contrato 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Podemos utilizar polimorfismo com interfaces?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Podemos assinar vários contratos ?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Herança </a:t>
            </a:r>
            <a:r>
              <a:rPr b="1" i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versus</a:t>
            </a: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 Interfaces </a:t>
            </a:r>
            <a:r>
              <a:rPr b="1" i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versus</a:t>
            </a: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 Composição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6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68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14C7D9-8935-44A0-88BA-E1B554D52385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70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m 8_3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1606680" y="376920"/>
            <a:ext cx="8577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Exercício: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73" name="Imagem 4_3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274" name="Imagem 6_3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D87586-A01D-4ADF-ADCA-F6E827D18A18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276" name="Imagem 15_3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6"/>
          <a:stretch/>
        </p:blipFill>
        <p:spPr>
          <a:xfrm>
            <a:off x="2199960" y="1504080"/>
            <a:ext cx="8096040" cy="504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1"/>
          <p:cNvGrpSpPr/>
          <p:nvPr/>
        </p:nvGrpSpPr>
        <p:grpSpPr>
          <a:xfrm>
            <a:off x="0" y="10080"/>
            <a:ext cx="12203280" cy="6855120"/>
            <a:chOff x="0" y="10080"/>
            <a:chExt cx="12203280" cy="6855120"/>
          </a:xfrm>
        </p:grpSpPr>
        <p:pic>
          <p:nvPicPr>
            <p:cNvPr id="279" name="Imagem 4" descr=""/>
            <p:cNvPicPr/>
            <p:nvPr/>
          </p:nvPicPr>
          <p:blipFill>
            <a:blip r:embed="rId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colorTemp="11200" sat="0"/>
                      </a14:imgEffect>
                    </a14:imgLayer>
                  </a14:imgProps>
                </a:ext>
              </a:extLst>
            </a:blip>
            <a:srcRect l="12226" t="6997" r="3851" b="20280"/>
            <a:stretch/>
          </p:blipFill>
          <p:spPr>
            <a:xfrm>
              <a:off x="6641280" y="10080"/>
              <a:ext cx="5562000" cy="685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0" name="CustomShape 2"/>
            <p:cNvSpPr/>
            <p:nvPr/>
          </p:nvSpPr>
          <p:spPr>
            <a:xfrm>
              <a:off x="0" y="10080"/>
              <a:ext cx="12189240" cy="685512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1" name="CustomShape 3"/>
          <p:cNvSpPr/>
          <p:nvPr/>
        </p:nvSpPr>
        <p:spPr>
          <a:xfrm>
            <a:off x="491760" y="2278800"/>
            <a:ext cx="5271120" cy="14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Obrigado pela participação!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282" name="Imagem 8" descr="Logotipo da Everis, an NTT Data Company"/>
          <p:cNvPicPr/>
          <p:nvPr/>
        </p:nvPicPr>
        <p:blipFill>
          <a:blip r:embed="rId3"/>
          <a:stretch/>
        </p:blipFill>
        <p:spPr>
          <a:xfrm>
            <a:off x="185760" y="152640"/>
            <a:ext cx="2420280" cy="1609920"/>
          </a:xfrm>
          <a:prstGeom prst="rect">
            <a:avLst/>
          </a:prstGeom>
          <a:ln>
            <a:noFill/>
          </a:ln>
        </p:spPr>
      </p:pic>
      <p:pic>
        <p:nvPicPr>
          <p:cNvPr id="283" name="Imagem 10" descr="Logotipo do Autismo Tech 2021"/>
          <p:cNvPicPr/>
          <p:nvPr/>
        </p:nvPicPr>
        <p:blipFill>
          <a:blip r:embed="rId4"/>
          <a:stretch/>
        </p:blipFill>
        <p:spPr>
          <a:xfrm>
            <a:off x="7810200" y="3708360"/>
            <a:ext cx="4732560" cy="3220920"/>
          </a:xfrm>
          <a:prstGeom prst="rect">
            <a:avLst/>
          </a:prstGeom>
          <a:ln>
            <a:noFill/>
          </a:ln>
        </p:spPr>
      </p:pic>
      <p:pic>
        <p:nvPicPr>
          <p:cNvPr id="284" name="Imagem 12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411120" y="6059880"/>
            <a:ext cx="2195280" cy="31932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511200" y="4409640"/>
            <a:ext cx="30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1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563c1"/>
                </a:solidFill>
                <a:uFillTx/>
                <a:latin typeface="Trebuchet MS"/>
                <a:ea typeface="DejaVu Sans"/>
                <a:hlinkClick r:id="rId6"/>
              </a:rPr>
              <a:t>Saiba mais sobre a 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Trebuchet MS"/>
                <a:ea typeface="DejaVu Sans"/>
                <a:hlinkClick r:id="rId7"/>
              </a:rPr>
              <a:t>everis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91760" y="3970440"/>
            <a:ext cx="5562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Boa sorte em sua jornada!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2454840" y="826200"/>
            <a:ext cx="57574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Sobre nossas aulas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369880" y="1849320"/>
            <a:ext cx="8030880" cy="30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4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Nossas aulas terão a duração de 2 horas e 30 minutos.</a:t>
            </a:r>
            <a:endParaRPr b="0" lang="pt-BR" sz="24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d0d0d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Esses serão nossos combinados:</a:t>
            </a:r>
            <a:endParaRPr b="0" lang="pt-BR" sz="24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Esse é um ambiente seguro.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Queremos que seja uma troca de conhecimento.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Estamos aqui para te ajudar.</a:t>
            </a:r>
            <a:endParaRPr b="0" lang="pt-BR" sz="1800" spc="-1" strike="noStrike">
              <a:latin typeface="Arial"/>
            </a:endParaRPr>
          </a:p>
          <a:p>
            <a:pPr lvl="1" marL="914400" indent="-454320">
              <a:lnSpc>
                <a:spcPct val="150000"/>
              </a:lnSpc>
              <a:spcBef>
                <a:spcPts val="499"/>
              </a:spcBef>
              <a:buClr>
                <a:srgbClr val="0d0d0d"/>
              </a:buClr>
              <a:buFont typeface="Calibri Light"/>
              <a:buAutoNum type="arabicParenR"/>
            </a:pPr>
            <a:r>
              <a:rPr b="0" lang="pt-BR" sz="1800" spc="-1" strike="noStrike">
                <a:solidFill>
                  <a:srgbClr val="0d0d0d"/>
                </a:solidFill>
                <a:latin typeface="Trebuchet MS"/>
                <a:ea typeface="DejaVu Sans"/>
              </a:rPr>
              <a:t>Teremos 30 minutos de intervalo.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3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4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pic>
        <p:nvPicPr>
          <p:cNvPr id="95" name="Imagem 14" descr=""/>
          <p:cNvPicPr/>
          <p:nvPr/>
        </p:nvPicPr>
        <p:blipFill>
          <a:blip r:embed="rId5"/>
          <a:stretch/>
        </p:blipFill>
        <p:spPr>
          <a:xfrm>
            <a:off x="1777320" y="119268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2D9BCB-2B9A-44C8-ADFD-6AEE1BE44CFF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1212120" y="237960"/>
            <a:ext cx="690336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Conteúdo programático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99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graphicFrame>
        <p:nvGraphicFramePr>
          <p:cNvPr id="100" name="Table 2"/>
          <p:cNvGraphicFramePr/>
          <p:nvPr/>
        </p:nvGraphicFramePr>
        <p:xfrm>
          <a:off x="1328760" y="1825560"/>
          <a:ext cx="9257760" cy="1112040"/>
        </p:xfrm>
        <a:graphic>
          <a:graphicData uri="http://schemas.openxmlformats.org/drawingml/2006/table">
            <a:tbl>
              <a:tblPr/>
              <a:tblGrid>
                <a:gridCol w="7456680"/>
                <a:gridCol w="180144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Trebuchet MS"/>
                        </a:rPr>
                        <a:t>Tópico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aae0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Trebuchet MS"/>
                        </a:rPr>
                        <a:t>Carga horária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9aae03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Java OO: Introdução à Orientação a Objetos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12 horas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3f3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Java Polimorfismo: Entenda heranças e interfaces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12 horas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</a:tr>
            </a:tbl>
          </a:graphicData>
        </a:graphic>
      </p:graphicFrame>
      <p:pic>
        <p:nvPicPr>
          <p:cNvPr id="101" name="Imagem 6" descr=""/>
          <p:cNvPicPr/>
          <p:nvPr/>
        </p:nvPicPr>
        <p:blipFill>
          <a:blip r:embed="rId4"/>
          <a:stretch/>
        </p:blipFill>
        <p:spPr>
          <a:xfrm>
            <a:off x="630360" y="568440"/>
            <a:ext cx="500040" cy="50004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5B56AA-2936-475B-AB60-0426909A1B4E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03" name="Imagem 13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O que é Orientação a Objetos?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26600" y="1702440"/>
            <a:ext cx="5439960" cy="42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>
              <a:lnSpc>
                <a:spcPct val="15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0d0d0d"/>
                </a:solidFill>
                <a:latin typeface="Trebuchet MS"/>
                <a:ea typeface="DejaVu Sans"/>
              </a:rPr>
              <a:t>Uma programação orientada a objetos (POO) é uma forma de converter aspectos do mundo real em objetos, mantendo suas características e comportamentos, isto é, seus atributos e métodos.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7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A importância da Programação Orientada a Objetos – Parte I | Blog do Tá  safo!"/>
          <p:cNvPicPr/>
          <p:nvPr/>
        </p:nvPicPr>
        <p:blipFill>
          <a:blip r:embed="rId4"/>
          <a:stretch/>
        </p:blipFill>
        <p:spPr>
          <a:xfrm>
            <a:off x="6289920" y="1841040"/>
            <a:ext cx="5519520" cy="3250080"/>
          </a:xfrm>
          <a:prstGeom prst="rect">
            <a:avLst/>
          </a:prstGeom>
          <a:ln>
            <a:noFill/>
          </a:ln>
        </p:spPr>
      </p:pic>
      <p:pic>
        <p:nvPicPr>
          <p:cNvPr id="109" name="Imagem 6" descr=""/>
          <p:cNvPicPr/>
          <p:nvPr/>
        </p:nvPicPr>
        <p:blipFill>
          <a:blip r:embed="rId5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DDA866-0605-4FFC-9273-EABB225E8441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11" name="Imagem 15" descr=""/>
          <p:cNvPicPr/>
          <p:nvPr/>
        </p:nvPicPr>
        <p:blipFill>
          <a:blip r:embed="rId6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Por que Orientação a Objetos?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613520" y="3308400"/>
            <a:ext cx="9885960" cy="5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Orientação a objeto </a:t>
            </a:r>
            <a:r>
              <a:rPr b="0" i="1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versus</a:t>
            </a: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 Programação procedural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15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16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F8E2308-E43B-4FD5-B223-DDCC7D28593E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18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m 8_1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Programação procedural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26600" y="1702440"/>
            <a:ext cx="7419240" cy="42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1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Sequências: são os comandos a serem executados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Condições: sequências que só devem ser executadas se uma condição for satisfeita (exemplos: if-else, switch e comandos parecidos)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Repetições: sequências que devem ser executadas repetidamente até uma condição for satisfeita (for, while, do-while etc)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22" name="Imagem 4_0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23" name="Imagem 6_0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B649BA-103B-4365-A97C-CA8C7728D0B1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25" name="Imagem 15_0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m 8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Programação procedural</a:t>
            </a:r>
            <a:endParaRPr b="0" lang="pt-BR" sz="4200" spc="-1" strike="noStrike">
              <a:latin typeface="Arial"/>
            </a:endParaRPr>
          </a:p>
        </p:txBody>
      </p:sp>
      <p:pic>
        <p:nvPicPr>
          <p:cNvPr id="128" name="Imagem 4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29" name="Imagem 6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241F1BB-86B5-45CA-BD33-A4F8ADB01C37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31" name="Imagem 15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008000" y="3567240"/>
            <a:ext cx="1571760" cy="940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Inicio da aplicação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975400" y="3567240"/>
            <a:ext cx="149328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Leia dois números, A e B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4785480" y="3645720"/>
            <a:ext cx="1886760" cy="78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A &gt; B ?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9586080" y="3645720"/>
            <a:ext cx="1571760" cy="940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Encerrar Aplicação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7382520" y="2232000"/>
            <a:ext cx="149292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Imprima 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A maior que B”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7382520" y="4745520"/>
            <a:ext cx="1492920" cy="940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Imprima 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B maior que A”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0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5"/>
          <p:cNvSpPr/>
          <p:nvPr/>
        </p:nvSpPr>
        <p:spPr>
          <a:xfrm>
            <a:off x="6840000" y="3384000"/>
            <a:ext cx="54864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Sim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5" name="CustomShape 16"/>
          <p:cNvSpPr/>
          <p:nvPr/>
        </p:nvSpPr>
        <p:spPr>
          <a:xfrm>
            <a:off x="6832080" y="4372200"/>
            <a:ext cx="54864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Não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46" name="CustomShape 17"/>
          <p:cNvSpPr/>
          <p:nvPr/>
        </p:nvSpPr>
        <p:spPr>
          <a:xfrm>
            <a:off x="2581560" y="4038120"/>
            <a:ext cx="392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4470480" y="4038120"/>
            <a:ext cx="31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9"/>
          <p:cNvSpPr/>
          <p:nvPr/>
        </p:nvSpPr>
        <p:spPr>
          <a:xfrm flipV="1">
            <a:off x="6674040" y="2698920"/>
            <a:ext cx="707040" cy="13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0"/>
          <p:cNvSpPr/>
          <p:nvPr/>
        </p:nvSpPr>
        <p:spPr>
          <a:xfrm>
            <a:off x="6674040" y="4038120"/>
            <a:ext cx="707040" cy="11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1"/>
          <p:cNvSpPr/>
          <p:nvPr/>
        </p:nvSpPr>
        <p:spPr>
          <a:xfrm>
            <a:off x="8877240" y="2702880"/>
            <a:ext cx="707400" cy="141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2"/>
          <p:cNvSpPr/>
          <p:nvPr/>
        </p:nvSpPr>
        <p:spPr>
          <a:xfrm flipV="1">
            <a:off x="8877240" y="4114440"/>
            <a:ext cx="707400" cy="10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8_0" descr=""/>
          <p:cNvPicPr/>
          <p:nvPr/>
        </p:nvPicPr>
        <p:blipFill>
          <a:blip r:embed="rId1">
            <a:alphaModFix amt="3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3218040" y="1325520"/>
            <a:ext cx="6141240" cy="417996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1606680" y="376920"/>
            <a:ext cx="8030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pt-BR" sz="4200" spc="-1" strike="noStrike">
                <a:solidFill>
                  <a:srgbClr val="0d0d0d"/>
                </a:solidFill>
                <a:latin typeface="Arial"/>
                <a:ea typeface="DejaVu Sans"/>
              </a:rPr>
              <a:t>Classes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26600" y="1702440"/>
            <a:ext cx="543996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1000"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Atributos (características)</a:t>
            </a:r>
            <a:endParaRPr b="0" lang="pt-BR" sz="2800" spc="-1" strike="noStrike">
              <a:latin typeface="Arial"/>
            </a:endParaRPr>
          </a:p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Métodos (ações/habilidades)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55" name="Imagem 4_1" descr=""/>
          <p:cNvPicPr/>
          <p:nvPr/>
        </p:nvPicPr>
        <p:blipFill>
          <a:blip r:embed="rId3"/>
          <a:stretch/>
        </p:blipFill>
        <p:spPr>
          <a:xfrm>
            <a:off x="10186920" y="0"/>
            <a:ext cx="1988640" cy="1322640"/>
          </a:xfrm>
          <a:prstGeom prst="rect">
            <a:avLst/>
          </a:prstGeom>
          <a:ln>
            <a:noFill/>
          </a:ln>
        </p:spPr>
      </p:pic>
      <p:pic>
        <p:nvPicPr>
          <p:cNvPr id="156" name="Imagem 6_1" descr=""/>
          <p:cNvPicPr/>
          <p:nvPr/>
        </p:nvPicPr>
        <p:blipFill>
          <a:blip r:embed="rId4"/>
          <a:stretch/>
        </p:blipFill>
        <p:spPr>
          <a:xfrm>
            <a:off x="904320" y="682200"/>
            <a:ext cx="591120" cy="59112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11502360" y="6356520"/>
            <a:ext cx="564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D01D135-034A-4B46-B290-03D8859EB478}" type="slidenum">
              <a:rPr b="0" lang="pt-BR" sz="1800" spc="-1" strike="noStrike">
                <a:solidFill>
                  <a:srgbClr val="bac68b"/>
                </a:solidFill>
                <a:latin typeface="Arial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58" name="Imagem 15_1" descr=""/>
          <p:cNvPicPr/>
          <p:nvPr/>
        </p:nvPicPr>
        <p:blipFill>
          <a:blip r:embed="rId5"/>
          <a:stretch/>
        </p:blipFill>
        <p:spPr>
          <a:xfrm>
            <a:off x="294840" y="6417000"/>
            <a:ext cx="1662120" cy="2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CBA0EBE4945C4681ED813F9A5EEC05" ma:contentTypeVersion="9" ma:contentTypeDescription="Crie um novo documento." ma:contentTypeScope="" ma:versionID="941567c73add5dbcf8882b12360f1ac5">
  <xsd:schema xmlns:xsd="http://www.w3.org/2001/XMLSchema" xmlns:xs="http://www.w3.org/2001/XMLSchema" xmlns:p="http://schemas.microsoft.com/office/2006/metadata/properties" xmlns:ns2="3d7a2f3f-7fdc-4642-bdfa-737bd8e1bfe7" xmlns:ns3="23b39ac1-8f11-4ac6-b859-41487cb6c69e" targetNamespace="http://schemas.microsoft.com/office/2006/metadata/properties" ma:root="true" ma:fieldsID="f80c38c3c4c7fdc218a1f43611199f0f" ns2:_="" ns3:_="">
    <xsd:import namespace="3d7a2f3f-7fdc-4642-bdfa-737bd8e1bfe7"/>
    <xsd:import namespace="23b39ac1-8f11-4ac6-b859-41487cb6c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a2f3f-7fdc-4642-bdfa-737bd8e1bf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b39ac1-8f11-4ac6-b859-41487cb6c69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b39ac1-8f11-4ac6-b859-41487cb6c69e">
      <UserInfo>
        <DisplayName>Sandyara Doro Peres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F6A9087-41DF-4A09-9603-4F112F2DD6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5B32A-1EB9-4BAD-ABDE-D977A125B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7a2f3f-7fdc-4642-bdfa-737bd8e1bfe7"/>
    <ds:schemaRef ds:uri="23b39ac1-8f11-4ac6-b859-41487cb6c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702CF0-E406-4DD7-A4C9-917EDADF4F00}">
  <ds:schemaRefs>
    <ds:schemaRef ds:uri="http://purl.org/dc/elements/1.1/"/>
    <ds:schemaRef ds:uri="http://schemas.openxmlformats.org/package/2006/metadata/core-properties"/>
    <ds:schemaRef ds:uri="3d7a2f3f-7fdc-4642-bdfa-737bd8e1bfe7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23b39ac1-8f11-4ac6-b859-41487cb6c6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Application>LibreOffice/6.4.7.2$Linux_X86_64 LibreOffice_project/40$Build-2</Application>
  <Words>611</Words>
  <Paragraphs>123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2021-06-29T13:08:07Z</dcterms:created>
  <dc:creator>Sandyara Doro Peres</dc:creator>
  <dc:description/>
  <dc:language>pt-BR</dc:language>
  <cp:lastModifiedBy/>
  <dcterms:modified xsi:type="dcterms:W3CDTF">2021-08-04T20:11:58Z</dcterms:modified>
  <cp:revision>44</cp:revision>
  <dc:subject/>
  <dc:title>Orientação a Objetos com Java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0x0101006BCBA0EBE4945C4681ED813F9A5EEC05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25</vt:i4>
  </property>
</Properties>
</file>